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5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4389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" y="347472"/>
            <a:ext cx="1417320" cy="23957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1874520"/>
            <a:ext cx="10917936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5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FocusGuard — цифровой страж продуктивности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576072" y="352044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E500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Фокус-сессии без цифровых отвлечений</a:t>
            </a:r>
            <a:endParaRPr lang="en-US" sz="24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" y="4800600"/>
            <a:ext cx="12097512" cy="2039112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232" y="6409944"/>
            <a:ext cx="3493008" cy="246888"/>
          </a:xfrm>
          <a:prstGeom prst="rect">
            <a:avLst/>
          </a:prstGeom>
        </p:spPr>
      </p:pic>
      <p:pic>
        <p:nvPicPr>
          <p:cNvPr id="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27664" y="6419088"/>
            <a:ext cx="795528" cy="2103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>
              <a:alpha val="62000"/>
            </a:srgbClr>
          </a:solidFill>
          <a:ln w="12700">
            <a:solidFill>
              <a:srgbClr val="111827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E50071"/>
          </a:solidFill>
          <a:ln w="12700">
            <a:solidFill>
              <a:srgbClr val="E50071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777240" y="1234440"/>
            <a:ext cx="99669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Проблема: цифровой шум</a:t>
            </a:r>
            <a:endParaRPr lang="en-US" sz="3400" dirty="0"/>
          </a:p>
        </p:txBody>
      </p:sp>
      <p:sp>
        <p:nvSpPr>
          <p:cNvPr id="6" name="Shape 3"/>
          <p:cNvSpPr/>
          <p:nvPr/>
        </p:nvSpPr>
        <p:spPr>
          <a:xfrm>
            <a:off x="777240" y="2212848"/>
            <a:ext cx="1051560" cy="0"/>
          </a:xfrm>
          <a:prstGeom prst="line">
            <a:avLst/>
          </a:prstGeom>
          <a:noFill/>
          <a:ln w="31750">
            <a:solidFill>
              <a:srgbClr val="E50071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95528" y="2606040"/>
            <a:ext cx="813816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Уведомления, мессенджеры и сайты дробят внимание, а обычные таймеры легко отключить. Нужна технически защищённая среда для глубокой работы.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10835640" y="6291072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173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работает</a:t>
            </a:r>
            <a:endParaRPr lang="en-US" sz="2900" dirty="0"/>
          </a:p>
        </p:txBody>
      </p:sp>
      <p:sp>
        <p:nvSpPr>
          <p:cNvPr id="3" name="Shape 1"/>
          <p:cNvSpPr/>
          <p:nvPr/>
        </p:nvSpPr>
        <p:spPr>
          <a:xfrm>
            <a:off x="685800" y="1188720"/>
            <a:ext cx="1024128" cy="0"/>
          </a:xfrm>
          <a:prstGeom prst="line">
            <a:avLst/>
          </a:prstGeom>
          <a:noFill/>
          <a:ln w="19050">
            <a:solidFill>
              <a:srgbClr val="E50071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" y="6327648"/>
            <a:ext cx="1389888" cy="235001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14048" y="6144768"/>
            <a:ext cx="146304" cy="475488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2240280" y="2331720"/>
            <a:ext cx="7699248" cy="0"/>
          </a:xfrm>
          <a:prstGeom prst="line">
            <a:avLst/>
          </a:prstGeom>
          <a:noFill/>
          <a:ln w="19050">
            <a:solidFill>
              <a:srgbClr val="E50071"/>
            </a:solidFill>
            <a:prstDash val="solid"/>
          </a:ln>
        </p:spPr>
      </p:sp>
      <p:sp>
        <p:nvSpPr>
          <p:cNvPr id="7" name="Shape 3"/>
          <p:cNvSpPr/>
          <p:nvPr/>
        </p:nvSpPr>
        <p:spPr>
          <a:xfrm>
            <a:off x="1746504" y="1837944"/>
            <a:ext cx="987552" cy="987552"/>
          </a:xfrm>
          <a:prstGeom prst="ellipse">
            <a:avLst/>
          </a:prstGeom>
          <a:solidFill>
            <a:srgbClr val="FFFFFF"/>
          </a:solidFill>
          <a:ln w="31750">
            <a:solidFill>
              <a:srgbClr val="E50071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1746504" y="1837944"/>
            <a:ext cx="987552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E500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822960" y="3182112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Настройте правила</a:t>
            </a:r>
            <a:endParaRPr lang="en-US" sz="1900" dirty="0"/>
          </a:p>
        </p:txBody>
      </p:sp>
      <p:sp>
        <p:nvSpPr>
          <p:cNvPr id="10" name="Text 6"/>
          <p:cNvSpPr/>
          <p:nvPr/>
        </p:nvSpPr>
        <p:spPr>
          <a:xfrm>
            <a:off x="822960" y="3749040"/>
            <a:ext cx="2834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приложения и сайты для блокировки, задайте расписание или используйте Pomodoro-таймер.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5596128" y="1837944"/>
            <a:ext cx="987552" cy="987552"/>
          </a:xfrm>
          <a:prstGeom prst="ellipse">
            <a:avLst/>
          </a:prstGeom>
          <a:solidFill>
            <a:srgbClr val="FFFFFF"/>
          </a:solidFill>
          <a:ln w="31750">
            <a:solidFill>
              <a:srgbClr val="E50071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5596128" y="1837944"/>
            <a:ext cx="987552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E500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4672584" y="3182112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Запустите сессию</a:t>
            </a:r>
            <a:endParaRPr lang="en-US" sz="1900" dirty="0"/>
          </a:p>
        </p:txBody>
      </p:sp>
      <p:sp>
        <p:nvSpPr>
          <p:cNvPr id="14" name="Text 10"/>
          <p:cNvSpPr/>
          <p:nvPr/>
        </p:nvSpPr>
        <p:spPr>
          <a:xfrm>
            <a:off x="4672584" y="3749040"/>
            <a:ext cx="2834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FocusGuard включает фокус-режим и принудительно ограничивает доступ к отвлекающим ресурсам.</a:t>
            </a:r>
            <a:endParaRPr lang="en-US" sz="1400" dirty="0"/>
          </a:p>
        </p:txBody>
      </p:sp>
      <p:sp>
        <p:nvSpPr>
          <p:cNvPr id="15" name="Shape 11"/>
          <p:cNvSpPr/>
          <p:nvPr/>
        </p:nvSpPr>
        <p:spPr>
          <a:xfrm>
            <a:off x="9445752" y="1837944"/>
            <a:ext cx="987552" cy="987552"/>
          </a:xfrm>
          <a:prstGeom prst="ellipse">
            <a:avLst/>
          </a:prstGeom>
          <a:solidFill>
            <a:srgbClr val="FFFFFF"/>
          </a:solidFill>
          <a:ln w="31750">
            <a:solidFill>
              <a:srgbClr val="E50071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9445752" y="1837944"/>
            <a:ext cx="987552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E500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800" dirty="0"/>
          </a:p>
        </p:txBody>
      </p:sp>
      <p:sp>
        <p:nvSpPr>
          <p:cNvPr id="17" name="Text 13"/>
          <p:cNvSpPr/>
          <p:nvPr/>
        </p:nvSpPr>
        <p:spPr>
          <a:xfrm>
            <a:off x="8522208" y="3182112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Работайте без отвлечений</a:t>
            </a:r>
            <a:endParaRPr lang="en-US" sz="1900" dirty="0"/>
          </a:p>
        </p:txBody>
      </p:sp>
      <p:sp>
        <p:nvSpPr>
          <p:cNvPr id="18" name="Text 14"/>
          <p:cNvSpPr/>
          <p:nvPr/>
        </p:nvSpPr>
        <p:spPr>
          <a:xfrm>
            <a:off x="8522208" y="3749040"/>
            <a:ext cx="2834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сессии ограничения автоматически снимаются, и вы возвращаетесь к обычному режиму.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173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функции</a:t>
            </a:r>
            <a:endParaRPr lang="en-US" sz="2900" dirty="0"/>
          </a:p>
        </p:txBody>
      </p:sp>
      <p:sp>
        <p:nvSpPr>
          <p:cNvPr id="3" name="Shape 1"/>
          <p:cNvSpPr/>
          <p:nvPr/>
        </p:nvSpPr>
        <p:spPr>
          <a:xfrm>
            <a:off x="685800" y="1188720"/>
            <a:ext cx="1024128" cy="0"/>
          </a:xfrm>
          <a:prstGeom prst="line">
            <a:avLst/>
          </a:prstGeom>
          <a:noFill/>
          <a:ln w="19050">
            <a:solidFill>
              <a:srgbClr val="E50071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" y="6327648"/>
            <a:ext cx="1389888" cy="235001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14048" y="6144768"/>
            <a:ext cx="146304" cy="475488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685800" y="1481328"/>
            <a:ext cx="5326380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7" name="Shape 3"/>
          <p:cNvSpPr/>
          <p:nvPr/>
        </p:nvSpPr>
        <p:spPr>
          <a:xfrm>
            <a:off x="685800" y="1481328"/>
            <a:ext cx="128016" cy="2103120"/>
          </a:xfrm>
          <a:prstGeom prst="roundRect">
            <a:avLst>
              <a:gd name="adj" fmla="val 57143"/>
            </a:avLst>
          </a:prstGeom>
          <a:solidFill>
            <a:srgbClr val="E50071"/>
          </a:solidFill>
          <a:ln w="12700">
            <a:solidFill>
              <a:srgbClr val="E50071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960120" y="1636776"/>
            <a:ext cx="48508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Блокировка приложений</a:t>
            </a:r>
            <a:endParaRPr lang="en-US" sz="1700" dirty="0"/>
          </a:p>
        </p:txBody>
      </p:sp>
      <p:sp>
        <p:nvSpPr>
          <p:cNvPr id="9" name="Text 5"/>
          <p:cNvSpPr/>
          <p:nvPr/>
        </p:nvSpPr>
        <p:spPr>
          <a:xfrm>
            <a:off x="960120" y="1984248"/>
            <a:ext cx="4850892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или чёрный список, действия suspend (заморозка без потери данных) и kill для полного завершения.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6176772" y="1481328"/>
            <a:ext cx="5326380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6176772" y="1481328"/>
            <a:ext cx="128016" cy="2103120"/>
          </a:xfrm>
          <a:prstGeom prst="roundRect">
            <a:avLst>
              <a:gd name="adj" fmla="val 57143"/>
            </a:avLst>
          </a:prstGeom>
          <a:solidFill>
            <a:srgbClr val="E50071"/>
          </a:solidFill>
          <a:ln w="12700">
            <a:solidFill>
              <a:srgbClr val="E50071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451092" y="1636776"/>
            <a:ext cx="48508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Блокировка сайтов</a:t>
            </a:r>
            <a:endParaRPr lang="en-US" sz="1700" dirty="0"/>
          </a:p>
        </p:txBody>
      </p:sp>
      <p:sp>
        <p:nvSpPr>
          <p:cNvPr id="13" name="Text 9"/>
          <p:cNvSpPr/>
          <p:nvPr/>
        </p:nvSpPr>
        <p:spPr>
          <a:xfrm>
            <a:off x="6451092" y="1984248"/>
            <a:ext cx="4850892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hosts в режиме blacklist и локальный прокси в whitelist, с исключениями для доменов.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685800" y="3749040"/>
            <a:ext cx="5326380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685800" y="3749040"/>
            <a:ext cx="128016" cy="2103120"/>
          </a:xfrm>
          <a:prstGeom prst="roundRect">
            <a:avLst>
              <a:gd name="adj" fmla="val 57143"/>
            </a:avLst>
          </a:prstGeom>
          <a:solidFill>
            <a:srgbClr val="E50071"/>
          </a:solidFill>
          <a:ln w="12700">
            <a:solidFill>
              <a:srgbClr val="E50071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960120" y="3904488"/>
            <a:ext cx="48508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Гибкие режимы</a:t>
            </a:r>
            <a:endParaRPr lang="en-US" sz="1700" dirty="0"/>
          </a:p>
        </p:txBody>
      </p:sp>
      <p:sp>
        <p:nvSpPr>
          <p:cNvPr id="17" name="Text 13"/>
          <p:cNvSpPr/>
          <p:nvPr/>
        </p:nvSpPr>
        <p:spPr>
          <a:xfrm>
            <a:off x="960120" y="4251960"/>
            <a:ext cx="4850892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Pomodoro-таймер, расписание, пресеты, трей, уведомления и защита кнопки «Стоп».</a:t>
            </a:r>
            <a:endParaRPr lang="en-US" sz="1400" dirty="0"/>
          </a:p>
        </p:txBody>
      </p:sp>
      <p:sp>
        <p:nvSpPr>
          <p:cNvPr id="18" name="Shape 14"/>
          <p:cNvSpPr/>
          <p:nvPr/>
        </p:nvSpPr>
        <p:spPr>
          <a:xfrm>
            <a:off x="6176772" y="3749040"/>
            <a:ext cx="5326380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6176772" y="3749040"/>
            <a:ext cx="128016" cy="2103120"/>
          </a:xfrm>
          <a:prstGeom prst="roundRect">
            <a:avLst>
              <a:gd name="adj" fmla="val 57143"/>
            </a:avLst>
          </a:prstGeom>
          <a:solidFill>
            <a:srgbClr val="E50071"/>
          </a:solidFill>
          <a:ln w="12700">
            <a:solidFill>
              <a:srgbClr val="E50071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6451092" y="3904488"/>
            <a:ext cx="48508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</a:t>
            </a:r>
            <a:endParaRPr lang="en-US" sz="1700" dirty="0"/>
          </a:p>
        </p:txBody>
      </p:sp>
      <p:sp>
        <p:nvSpPr>
          <p:cNvPr id="21" name="Text 17"/>
          <p:cNvSpPr/>
          <p:nvPr/>
        </p:nvSpPr>
        <p:spPr>
          <a:xfrm>
            <a:off x="6451092" y="4251960"/>
            <a:ext cx="4850892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критичных процессов Windows, elevated-страж для прав, резервное копирование hosts и автовосстановление.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173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надёжность</a:t>
            </a:r>
            <a:endParaRPr lang="en-US" sz="2900" dirty="0"/>
          </a:p>
        </p:txBody>
      </p:sp>
      <p:sp>
        <p:nvSpPr>
          <p:cNvPr id="3" name="Shape 1"/>
          <p:cNvSpPr/>
          <p:nvPr/>
        </p:nvSpPr>
        <p:spPr>
          <a:xfrm>
            <a:off x="685800" y="1188720"/>
            <a:ext cx="1024128" cy="0"/>
          </a:xfrm>
          <a:prstGeom prst="line">
            <a:avLst/>
          </a:prstGeom>
          <a:noFill/>
          <a:ln w="19050">
            <a:solidFill>
              <a:srgbClr val="E50071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" y="6327648"/>
            <a:ext cx="1389888" cy="235001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14048" y="6144768"/>
            <a:ext cx="146304" cy="475488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685800" y="1572768"/>
            <a:ext cx="5257800" cy="4297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7" name="Shape 3"/>
          <p:cNvSpPr/>
          <p:nvPr/>
        </p:nvSpPr>
        <p:spPr>
          <a:xfrm>
            <a:off x="996696" y="1901952"/>
            <a:ext cx="530352" cy="64008"/>
          </a:xfrm>
          <a:prstGeom prst="rect">
            <a:avLst/>
          </a:prstGeom>
          <a:solidFill>
            <a:srgbClr val="E50071"/>
          </a:solidFill>
          <a:ln w="12700">
            <a:solidFill>
              <a:srgbClr val="E50071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996696" y="2194560"/>
            <a:ext cx="455371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гарантии</a:t>
            </a:r>
            <a:endParaRPr lang="en-US" sz="2100" dirty="0"/>
          </a:p>
        </p:txBody>
      </p:sp>
      <p:sp>
        <p:nvSpPr>
          <p:cNvPr id="9" name="Text 5"/>
          <p:cNvSpPr/>
          <p:nvPr/>
        </p:nvSpPr>
        <p:spPr>
          <a:xfrm>
            <a:off x="996696" y="2880360"/>
            <a:ext cx="4553712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Защищены критичные процессы Windows, повышенные права применяются отдельным elevated-стражем. Перед изменением hosts создаётся резервная копия, а при старте очищаются следы аварийной сессии.</a:t>
            </a:r>
            <a:endParaRPr lang="en-US" sz="1550" dirty="0"/>
          </a:p>
        </p:txBody>
      </p:sp>
      <p:sp>
        <p:nvSpPr>
          <p:cNvPr id="10" name="Shape 6"/>
          <p:cNvSpPr/>
          <p:nvPr/>
        </p:nvSpPr>
        <p:spPr>
          <a:xfrm>
            <a:off x="6245352" y="1572768"/>
            <a:ext cx="5257800" cy="4297680"/>
          </a:xfrm>
          <a:prstGeom prst="rect">
            <a:avLst/>
          </a:prstGeom>
          <a:solidFill>
            <a:srgbClr val="EBEBEB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6556248" y="1901952"/>
            <a:ext cx="530352" cy="64008"/>
          </a:xfrm>
          <a:prstGeom prst="rect">
            <a:avLst/>
          </a:prstGeom>
          <a:solidFill>
            <a:srgbClr val="E50071"/>
          </a:solidFill>
          <a:ln w="12700">
            <a:solidFill>
              <a:srgbClr val="E50071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556248" y="2194560"/>
            <a:ext cx="455371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Приватность</a:t>
            </a:r>
            <a:endParaRPr lang="en-US" sz="2100" dirty="0"/>
          </a:p>
        </p:txBody>
      </p:sp>
      <p:sp>
        <p:nvSpPr>
          <p:cNvPr id="13" name="Text 9"/>
          <p:cNvSpPr/>
          <p:nvPr/>
        </p:nvSpPr>
        <p:spPr>
          <a:xfrm>
            <a:off x="6556248" y="2880360"/>
            <a:ext cx="4553712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данные обрабатываются локально. Приложение не собирает и не передаёт информацию во внешние сервисы, что гарантирует полную конфиденциальность.</a:t>
            </a:r>
            <a:endParaRPr lang="en-US" sz="15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173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Сценарии применения</a:t>
            </a:r>
            <a:endParaRPr lang="en-US" sz="2900" dirty="0"/>
          </a:p>
        </p:txBody>
      </p:sp>
      <p:sp>
        <p:nvSpPr>
          <p:cNvPr id="3" name="Shape 1"/>
          <p:cNvSpPr/>
          <p:nvPr/>
        </p:nvSpPr>
        <p:spPr>
          <a:xfrm>
            <a:off x="685800" y="1188720"/>
            <a:ext cx="1024128" cy="0"/>
          </a:xfrm>
          <a:prstGeom prst="line">
            <a:avLst/>
          </a:prstGeom>
          <a:noFill/>
          <a:ln w="19050">
            <a:solidFill>
              <a:srgbClr val="E50071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" y="6327648"/>
            <a:ext cx="1389888" cy="235001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14048" y="6144768"/>
            <a:ext cx="146304" cy="475488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685800" y="1481328"/>
            <a:ext cx="5623560" cy="134112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7" name="Shape 3"/>
          <p:cNvSpPr/>
          <p:nvPr/>
        </p:nvSpPr>
        <p:spPr>
          <a:xfrm>
            <a:off x="685800" y="1481328"/>
            <a:ext cx="128016" cy="1341120"/>
          </a:xfrm>
          <a:prstGeom prst="roundRect">
            <a:avLst>
              <a:gd name="adj" fmla="val 57143"/>
            </a:avLst>
          </a:prstGeom>
          <a:solidFill>
            <a:srgbClr val="E50071"/>
          </a:solidFill>
          <a:ln w="12700">
            <a:solidFill>
              <a:srgbClr val="E50071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960120" y="1636776"/>
            <a:ext cx="51480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и аналитика</a:t>
            </a:r>
            <a:endParaRPr lang="en-US" sz="1700" dirty="0"/>
          </a:p>
        </p:txBody>
      </p:sp>
      <p:sp>
        <p:nvSpPr>
          <p:cNvPr id="9" name="Text 5"/>
          <p:cNvSpPr/>
          <p:nvPr/>
        </p:nvSpPr>
        <p:spPr>
          <a:xfrm>
            <a:off x="960120" y="1984248"/>
            <a:ext cx="5148072" cy="682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Защищённые блоки задач для глубокой работы без переключений контекста.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685800" y="2968752"/>
            <a:ext cx="5623560" cy="134112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685800" y="2968752"/>
            <a:ext cx="128016" cy="1341120"/>
          </a:xfrm>
          <a:prstGeom prst="roundRect">
            <a:avLst>
              <a:gd name="adj" fmla="val 57143"/>
            </a:avLst>
          </a:prstGeom>
          <a:solidFill>
            <a:srgbClr val="E50071"/>
          </a:solidFill>
          <a:ln w="12700">
            <a:solidFill>
              <a:srgbClr val="E50071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960120" y="3124200"/>
            <a:ext cx="51480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Офисная работа</a:t>
            </a:r>
            <a:endParaRPr lang="en-US" sz="1700" dirty="0"/>
          </a:p>
        </p:txBody>
      </p:sp>
      <p:sp>
        <p:nvSpPr>
          <p:cNvPr id="13" name="Text 9"/>
          <p:cNvSpPr/>
          <p:nvPr/>
        </p:nvSpPr>
        <p:spPr>
          <a:xfrm>
            <a:off x="960120" y="3471672"/>
            <a:ext cx="5148072" cy="682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отвлечений и повышение дисциплины по расписанию.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685800" y="4456176"/>
            <a:ext cx="5623560" cy="134112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685800" y="4456176"/>
            <a:ext cx="128016" cy="1341120"/>
          </a:xfrm>
          <a:prstGeom prst="roundRect">
            <a:avLst>
              <a:gd name="adj" fmla="val 57143"/>
            </a:avLst>
          </a:prstGeom>
          <a:solidFill>
            <a:srgbClr val="E50071"/>
          </a:solidFill>
          <a:ln w="12700">
            <a:solidFill>
              <a:srgbClr val="E50071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960120" y="4611624"/>
            <a:ext cx="51480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</a:t>
            </a:r>
            <a:endParaRPr lang="en-US" sz="1700" dirty="0"/>
          </a:p>
        </p:txBody>
      </p:sp>
      <p:sp>
        <p:nvSpPr>
          <p:cNvPr id="17" name="Text 13"/>
          <p:cNvSpPr/>
          <p:nvPr/>
        </p:nvSpPr>
        <p:spPr>
          <a:xfrm>
            <a:off x="960120" y="4959096"/>
            <a:ext cx="5148072" cy="682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экзаменам с фокус-сессиями, снижение прокрастинации.</a:t>
            </a:r>
            <a:endParaRPr lang="en-US" sz="1400" dirty="0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8272" y="1481328"/>
            <a:ext cx="4754880" cy="4315968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6748272" y="5925312"/>
            <a:ext cx="4754880" cy="0"/>
          </a:xfrm>
          <a:prstGeom prst="line">
            <a:avLst/>
          </a:prstGeom>
          <a:noFill/>
          <a:ln w="19050">
            <a:solidFill>
              <a:srgbClr val="E50071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173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развитие</a:t>
            </a:r>
            <a:endParaRPr lang="en-US" sz="2900" dirty="0"/>
          </a:p>
        </p:txBody>
      </p:sp>
      <p:sp>
        <p:nvSpPr>
          <p:cNvPr id="3" name="Shape 1"/>
          <p:cNvSpPr/>
          <p:nvPr/>
        </p:nvSpPr>
        <p:spPr>
          <a:xfrm>
            <a:off x="685800" y="1188720"/>
            <a:ext cx="1024128" cy="0"/>
          </a:xfrm>
          <a:prstGeom prst="line">
            <a:avLst/>
          </a:prstGeom>
          <a:noFill/>
          <a:ln w="19050">
            <a:solidFill>
              <a:srgbClr val="E50071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" y="6327648"/>
            <a:ext cx="1389888" cy="235001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14048" y="6144768"/>
            <a:ext cx="146304" cy="475488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685800" y="1536192"/>
            <a:ext cx="5321808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7" name="Shape 3"/>
          <p:cNvSpPr/>
          <p:nvPr/>
        </p:nvSpPr>
        <p:spPr>
          <a:xfrm>
            <a:off x="685800" y="1536192"/>
            <a:ext cx="128016" cy="1143000"/>
          </a:xfrm>
          <a:prstGeom prst="roundRect">
            <a:avLst>
              <a:gd name="adj" fmla="val 57143"/>
            </a:avLst>
          </a:prstGeom>
          <a:solidFill>
            <a:srgbClr val="E50071"/>
          </a:solidFill>
          <a:ln w="12700">
            <a:solidFill>
              <a:srgbClr val="E50071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960120" y="1691640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HTTPS-фильтрация</a:t>
            </a:r>
            <a:endParaRPr lang="en-US" sz="1700" dirty="0"/>
          </a:p>
        </p:txBody>
      </p:sp>
      <p:sp>
        <p:nvSpPr>
          <p:cNvPr id="9" name="Text 5"/>
          <p:cNvSpPr/>
          <p:nvPr/>
        </p:nvSpPr>
        <p:spPr>
          <a:xfrm>
            <a:off x="960120" y="2039112"/>
            <a:ext cx="484632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Текущая версия whitelist сайтов имеет ограничение для HTTPS без MITM-сертификата.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6181344" y="1536192"/>
            <a:ext cx="5321808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6181344" y="1536192"/>
            <a:ext cx="128016" cy="1143000"/>
          </a:xfrm>
          <a:prstGeom prst="roundRect">
            <a:avLst>
              <a:gd name="adj" fmla="val 57143"/>
            </a:avLst>
          </a:prstGeom>
          <a:solidFill>
            <a:srgbClr val="E50071"/>
          </a:solidFill>
          <a:ln w="12700">
            <a:solidFill>
              <a:srgbClr val="E50071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455664" y="1691640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Системные требования</a:t>
            </a:r>
            <a:endParaRPr lang="en-US" sz="1700" dirty="0"/>
          </a:p>
        </p:txBody>
      </p:sp>
      <p:sp>
        <p:nvSpPr>
          <p:cNvPr id="13" name="Text 9"/>
          <p:cNvSpPr/>
          <p:nvPr/>
        </p:nvSpPr>
        <p:spPr>
          <a:xfrm>
            <a:off x="6455664" y="2039112"/>
            <a:ext cx="484632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Требуется Windows 10/11 и права администратора для системных ограничений.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685800" y="2880360"/>
            <a:ext cx="5321808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685800" y="2880360"/>
            <a:ext cx="128016" cy="1143000"/>
          </a:xfrm>
          <a:prstGeom prst="roundRect">
            <a:avLst>
              <a:gd name="adj" fmla="val 57143"/>
            </a:avLst>
          </a:prstGeom>
          <a:solidFill>
            <a:srgbClr val="E50071"/>
          </a:solidFill>
          <a:ln w="12700">
            <a:solidFill>
              <a:srgbClr val="E50071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960120" y="3035808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развития</a:t>
            </a:r>
            <a:endParaRPr lang="en-US" sz="1700" dirty="0"/>
          </a:p>
        </p:txBody>
      </p:sp>
      <p:sp>
        <p:nvSpPr>
          <p:cNvPr id="17" name="Text 13"/>
          <p:cNvSpPr/>
          <p:nvPr/>
        </p:nvSpPr>
        <p:spPr>
          <a:xfrm>
            <a:off x="960120" y="3383280"/>
            <a:ext cx="484632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HTTPS-фильтрации, централизованные политики для команд, аналитика фокус-сессий с явного согласия, корпоративное развёртывание.</a:t>
            </a:r>
            <a:endParaRPr lang="en-US" sz="1400" dirty="0"/>
          </a:p>
        </p:txBody>
      </p:sp>
      <p:sp>
        <p:nvSpPr>
          <p:cNvPr id="18" name="Shape 14"/>
          <p:cNvSpPr/>
          <p:nvPr/>
        </p:nvSpPr>
        <p:spPr>
          <a:xfrm>
            <a:off x="685800" y="4261104"/>
            <a:ext cx="10817352" cy="658368"/>
          </a:xfrm>
          <a:prstGeom prst="roundRect">
            <a:avLst>
              <a:gd name="adj" fmla="val 6944"/>
            </a:avLst>
          </a:prstGeom>
          <a:solidFill>
            <a:srgbClr val="FBE5F0"/>
          </a:solidFill>
          <a:ln w="12700">
            <a:solidFill>
              <a:srgbClr val="FBE5F0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896112" y="4453128"/>
            <a:ext cx="10378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 готов к пилотированию внутри компании.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173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Призыв к действию</a:t>
            </a:r>
            <a:endParaRPr lang="en-US" sz="2900" dirty="0"/>
          </a:p>
        </p:txBody>
      </p:sp>
      <p:sp>
        <p:nvSpPr>
          <p:cNvPr id="3" name="Shape 1"/>
          <p:cNvSpPr/>
          <p:nvPr/>
        </p:nvSpPr>
        <p:spPr>
          <a:xfrm>
            <a:off x="685800" y="1188720"/>
            <a:ext cx="1024128" cy="0"/>
          </a:xfrm>
          <a:prstGeom prst="line">
            <a:avLst/>
          </a:prstGeom>
          <a:noFill/>
          <a:ln w="19050">
            <a:solidFill>
              <a:srgbClr val="E50071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" y="6327648"/>
            <a:ext cx="1389888" cy="235001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14048" y="6144768"/>
            <a:ext cx="146304" cy="475488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685800" y="1572768"/>
            <a:ext cx="10817352" cy="4297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</p:sp>
      <p:sp>
        <p:nvSpPr>
          <p:cNvPr id="7" name="Shape 3"/>
          <p:cNvSpPr/>
          <p:nvPr/>
        </p:nvSpPr>
        <p:spPr>
          <a:xfrm>
            <a:off x="685800" y="1572768"/>
            <a:ext cx="109728" cy="4297680"/>
          </a:xfrm>
          <a:prstGeom prst="rect">
            <a:avLst/>
          </a:prstGeom>
          <a:solidFill>
            <a:srgbClr val="E50071"/>
          </a:solidFill>
          <a:ln w="12700">
            <a:solidFill>
              <a:srgbClr val="E50071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1078992" y="2011680"/>
            <a:ext cx="9646920" cy="34015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FocusGuard превращает намерение сфокусироваться в защищённый рабочий режим. Мы приглашаем вас к пилотированию продукта в ваших командах и готовы обсудить возможности корпоративного развёртывания. Попробуйте FocusGuard и почувствуйте разницу в продуктивности.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347</Words>
  <Application>Microsoft Office PowerPoint</Application>
  <PresentationFormat>Широкоэкранный</PresentationFormat>
  <Paragraphs>54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1bit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FocusGuard — цифровой страж продуктивности</dc:title>
  <dc:subject>FocusGuard — цифровой страж продуктивности</dc:subject>
  <dc:creator>1bit AI</dc:creator>
  <cp:lastModifiedBy>Мария Ремнёва</cp:lastModifiedBy>
  <cp:revision>2</cp:revision>
  <dcterms:created xsi:type="dcterms:W3CDTF">2026-08-31T12:46:17Z</dcterms:created>
  <dcterms:modified xsi:type="dcterms:W3CDTF">2026-08-31T12:48:59Z</dcterms:modified>
</cp:coreProperties>
</file>